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0" Type="http://schemas.openxmlformats.org/officeDocument/2006/relationships/slide" Target="slides/slide4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27272"/>
              <a:buChar char="●"/>
              <a:defRPr sz="1100"/>
            </a:lvl1pPr>
            <a:lvl2pPr lvl="1">
              <a:spcBef>
                <a:spcPts val="0"/>
              </a:spcBef>
              <a:buSzPct val="127272"/>
              <a:buChar char="○"/>
              <a:defRPr sz="1100"/>
            </a:lvl2pPr>
            <a:lvl3pPr lvl="2">
              <a:spcBef>
                <a:spcPts val="0"/>
              </a:spcBef>
              <a:buSzPct val="127272"/>
              <a:buChar char="■"/>
              <a:defRPr sz="1100"/>
            </a:lvl3pPr>
            <a:lvl4pPr lvl="3">
              <a:spcBef>
                <a:spcPts val="0"/>
              </a:spcBef>
              <a:buSzPct val="127272"/>
              <a:buChar char="●"/>
              <a:defRPr sz="1100"/>
            </a:lvl4pPr>
            <a:lvl5pPr lvl="4">
              <a:spcBef>
                <a:spcPts val="0"/>
              </a:spcBef>
              <a:buSzPct val="127272"/>
              <a:buChar char="○"/>
              <a:defRPr sz="1100"/>
            </a:lvl5pPr>
            <a:lvl6pPr lvl="5">
              <a:spcBef>
                <a:spcPts val="0"/>
              </a:spcBef>
              <a:buSzPct val="127272"/>
              <a:buChar char="■"/>
              <a:defRPr sz="1100"/>
            </a:lvl6pPr>
            <a:lvl7pPr lvl="6">
              <a:spcBef>
                <a:spcPts val="0"/>
              </a:spcBef>
              <a:buSzPct val="127272"/>
              <a:buChar char="●"/>
              <a:defRPr sz="1100"/>
            </a:lvl7pPr>
            <a:lvl8pPr lvl="7">
              <a:spcBef>
                <a:spcPts val="0"/>
              </a:spcBef>
              <a:buSzPct val="127272"/>
              <a:buChar char="○"/>
              <a:defRPr sz="1100"/>
            </a:lvl8pPr>
            <a:lvl9pPr lvl="8">
              <a:spcBef>
                <a:spcPts val="0"/>
              </a:spcBef>
              <a:buSzPct val="127272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685800" y="2840054"/>
            <a:ext cx="7772400" cy="784738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457200" y="1200150"/>
            <a:ext cx="3994526" cy="3725681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2" type="body"/>
          </p:nvPr>
        </p:nvSpPr>
        <p:spPr>
          <a:xfrm>
            <a:off x="4692274" y="1200150"/>
            <a:ext cx="3994526" cy="3725681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600"/>
              </a:spcBef>
              <a:buClr>
                <a:schemeClr val="dk1"/>
              </a:buClr>
              <a:buSzPct val="100000"/>
              <a:buChar char="●"/>
              <a:defRPr sz="3000">
                <a:solidFill>
                  <a:schemeClr val="dk1"/>
                </a:solidFill>
              </a:defRPr>
            </a:lvl1pPr>
            <a:lvl2pPr lvl="1">
              <a:spcBef>
                <a:spcPts val="480"/>
              </a:spcBef>
              <a:buClr>
                <a:schemeClr val="dk1"/>
              </a:buClr>
              <a:buSzPct val="100000"/>
              <a:buChar char="○"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480"/>
              </a:spcBef>
              <a:buClr>
                <a:schemeClr val="dk1"/>
              </a:buClr>
              <a:buSzPct val="100000"/>
              <a:buChar char="■"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360"/>
              </a:spcBef>
              <a:buClr>
                <a:schemeClr val="dk1"/>
              </a:buClr>
              <a:buSzPct val="100000"/>
              <a:buChar char="●"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360"/>
              </a:spcBef>
              <a:buClr>
                <a:schemeClr val="dk1"/>
              </a:buClr>
              <a:buSzPct val="100000"/>
              <a:buChar char="○"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360"/>
              </a:spcBef>
              <a:buClr>
                <a:schemeClr val="dk1"/>
              </a:buClr>
              <a:buSzPct val="100000"/>
              <a:buChar char="■"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360"/>
              </a:spcBef>
              <a:buClr>
                <a:schemeClr val="dk1"/>
              </a:buClr>
              <a:buSzPct val="100000"/>
              <a:buChar char="●"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360"/>
              </a:spcBef>
              <a:buClr>
                <a:schemeClr val="dk1"/>
              </a:buClr>
              <a:buSzPct val="100000"/>
              <a:buChar char="○"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360"/>
              </a:spcBef>
              <a:buClr>
                <a:schemeClr val="dk1"/>
              </a:buClr>
              <a:buSzPct val="1000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300">
                <a:solidFill>
                  <a:schemeClr val="dk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1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Relationship Id="rId4" Type="http://schemas.openxmlformats.org/officeDocument/2006/relationships/image" Target="../media/image3.jpg"/><Relationship Id="rId5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-title.png" id="34" name="Shape 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089" y="1500475"/>
            <a:ext cx="7203824" cy="214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ctrTitle"/>
          </p:nvPr>
        </p:nvSpPr>
        <p:spPr>
          <a:xfrm>
            <a:off x="685800" y="2100900"/>
            <a:ext cx="7772400" cy="941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What do we want to do?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ord_1.png"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Shape 93"/>
          <p:cNvCxnSpPr/>
          <p:nvPr/>
        </p:nvCxnSpPr>
        <p:spPr>
          <a:xfrm flipH="1">
            <a:off x="4558725" y="2115675"/>
            <a:ext cx="31200" cy="896700"/>
          </a:xfrm>
          <a:prstGeom prst="straightConnector1">
            <a:avLst/>
          </a:prstGeom>
          <a:noFill/>
          <a:ln cap="flat" cmpd="sng" w="76200">
            <a:solidFill>
              <a:srgbClr val="6D9EEB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ord_1.png"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ord_2.png"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ord_3.png"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ord_4.png"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ord_5.png"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Creating a new file</a:t>
            </a:r>
          </a:p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457200" y="1126850"/>
            <a:ext cx="8229600" cy="375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Open File Browser</a:t>
            </a:r>
            <a:br>
              <a:rPr lang="en-GB">
                <a:latin typeface="Roboto"/>
                <a:ea typeface="Roboto"/>
                <a:cs typeface="Roboto"/>
                <a:sym typeface="Roboto"/>
              </a:rPr>
            </a:br>
          </a:p>
          <a:p>
            <a: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Go to Minecraft-Scripts Folder</a:t>
            </a:r>
          </a:p>
          <a:p>
            <a: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Copy template.py</a:t>
            </a:r>
          </a:p>
          <a:p>
            <a: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5000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Paste in my-scripts and rename</a:t>
            </a:r>
            <a:br>
              <a:rPr lang="en-GB">
                <a:latin typeface="Roboto"/>
                <a:ea typeface="Roboto"/>
                <a:cs typeface="Roboto"/>
                <a:sym typeface="Roboto"/>
              </a:rPr>
            </a:br>
            <a:r>
              <a:rPr lang="en-GB" sz="2400">
                <a:latin typeface="Roboto"/>
                <a:ea typeface="Roboto"/>
                <a:cs typeface="Roboto"/>
                <a:sym typeface="Roboto"/>
              </a:rPr>
              <a:t>(e.g. 1_midastouch.py)</a:t>
            </a:r>
            <a:br>
              <a:rPr lang="en-GB" sz="2400">
                <a:latin typeface="Roboto"/>
                <a:ea typeface="Roboto"/>
                <a:cs typeface="Roboto"/>
                <a:sym typeface="Roboto"/>
              </a:rPr>
            </a:br>
          </a:p>
          <a:p>
            <a:pPr indent="-419100" lvl="0" marL="457200" rtl="0">
              <a:lnSpc>
                <a:spcPct val="100000"/>
              </a:lnSpc>
              <a:spcBef>
                <a:spcPts val="0"/>
              </a:spcBef>
              <a:buSzPct val="125000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Open the file in IDLE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457200" y="170103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Running the program</a:t>
            </a:r>
          </a:p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457200" y="1189800"/>
            <a:ext cx="8229600" cy="2763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4191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Make sure Minecraft is running (in-world)</a:t>
            </a:r>
          </a:p>
          <a:p>
            <a:pPr indent="-4191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66666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Save your file 		</a:t>
            </a: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(File -&gt; Save)</a:t>
            </a:r>
          </a:p>
          <a:p>
            <a:pPr indent="-419100" lvl="0" marL="457200" rtl="0">
              <a:lnSpc>
                <a:spcPct val="200000"/>
              </a:lnSpc>
              <a:spcBef>
                <a:spcPts val="0"/>
              </a:spcBef>
              <a:buSzPct val="100000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Run the Program 	</a:t>
            </a: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(Run-&gt;Run Module OR Press F5)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Midas Touch</a:t>
            </a:r>
          </a:p>
        </p:txBody>
      </p:sp>
      <p:pic>
        <p:nvPicPr>
          <p:cNvPr descr="slides_3.png" id="136" name="Shape 136"/>
          <p:cNvPicPr preferRelativeResize="0"/>
          <p:nvPr/>
        </p:nvPicPr>
        <p:blipFill rotWithShape="1">
          <a:blip r:embed="rId3">
            <a:alphaModFix/>
          </a:blip>
          <a:srcRect b="2848" l="0" r="0" t="7296"/>
          <a:stretch/>
        </p:blipFill>
        <p:spPr>
          <a:xfrm>
            <a:off x="2597813" y="1063375"/>
            <a:ext cx="3948374" cy="40513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s_3a.png" id="137" name="Shape 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8913" y="2067413"/>
            <a:ext cx="6546175" cy="2043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v.jpg" id="39" name="Shape 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175" y="381475"/>
            <a:ext cx="7787651" cy="438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ord_5.png"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ord_6.png"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ord_6.png"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Shape 153"/>
          <p:cNvCxnSpPr/>
          <p:nvPr/>
        </p:nvCxnSpPr>
        <p:spPr>
          <a:xfrm rot="10800000">
            <a:off x="2554975" y="3254250"/>
            <a:ext cx="1667400" cy="1201200"/>
          </a:xfrm>
          <a:prstGeom prst="straightConnector1">
            <a:avLst/>
          </a:prstGeom>
          <a:noFill/>
          <a:ln cap="flat" cmpd="sng" w="38100">
            <a:solidFill>
              <a:srgbClr val="A61C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4" name="Shape 154"/>
          <p:cNvCxnSpPr/>
          <p:nvPr/>
        </p:nvCxnSpPr>
        <p:spPr>
          <a:xfrm flipH="1" rot="10800000">
            <a:off x="4580975" y="3011950"/>
            <a:ext cx="9000" cy="16497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5" name="Shape 155"/>
          <p:cNvCxnSpPr/>
          <p:nvPr/>
        </p:nvCxnSpPr>
        <p:spPr>
          <a:xfrm flipH="1" rot="10800000">
            <a:off x="4939600" y="3254075"/>
            <a:ext cx="1703100" cy="118800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6" name="Shape 156"/>
          <p:cNvSpPr txBox="1"/>
          <p:nvPr/>
        </p:nvSpPr>
        <p:spPr>
          <a:xfrm>
            <a:off x="2070775" y="2850775"/>
            <a:ext cx="4842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3600">
                <a:solidFill>
                  <a:srgbClr val="A61C00"/>
                </a:solidFill>
              </a:rPr>
              <a:t>X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6642700" y="2850775"/>
            <a:ext cx="4842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3600">
                <a:solidFill>
                  <a:srgbClr val="3C78D8"/>
                </a:solidFill>
              </a:rPr>
              <a:t>Z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4356738" y="2294650"/>
            <a:ext cx="4842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3600">
                <a:solidFill>
                  <a:srgbClr val="6AA84F"/>
                </a:solidFill>
              </a:rPr>
              <a:t>Y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7010375" y="188275"/>
            <a:ext cx="1936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-GB" sz="3600"/>
              <a:t>(x, y, z)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ord_6.png"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Shape 165"/>
          <p:cNvCxnSpPr/>
          <p:nvPr/>
        </p:nvCxnSpPr>
        <p:spPr>
          <a:xfrm rot="10800000">
            <a:off x="2554975" y="3254250"/>
            <a:ext cx="1667400" cy="1201200"/>
          </a:xfrm>
          <a:prstGeom prst="straightConnector1">
            <a:avLst/>
          </a:prstGeom>
          <a:noFill/>
          <a:ln cap="flat" cmpd="sng" w="38100">
            <a:solidFill>
              <a:srgbClr val="A61C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6" name="Shape 166"/>
          <p:cNvCxnSpPr/>
          <p:nvPr/>
        </p:nvCxnSpPr>
        <p:spPr>
          <a:xfrm flipH="1" rot="10800000">
            <a:off x="4580975" y="3011950"/>
            <a:ext cx="9000" cy="16497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7" name="Shape 167"/>
          <p:cNvCxnSpPr/>
          <p:nvPr/>
        </p:nvCxnSpPr>
        <p:spPr>
          <a:xfrm flipH="1" rot="10800000">
            <a:off x="4939600" y="3254075"/>
            <a:ext cx="1703100" cy="118800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68" name="Shape 168"/>
          <p:cNvSpPr txBox="1"/>
          <p:nvPr/>
        </p:nvSpPr>
        <p:spPr>
          <a:xfrm>
            <a:off x="2070775" y="2850775"/>
            <a:ext cx="4842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>
                <a:solidFill>
                  <a:srgbClr val="A61C00"/>
                </a:solidFill>
              </a:rPr>
              <a:t>X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6642700" y="2850775"/>
            <a:ext cx="4842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>
                <a:solidFill>
                  <a:srgbClr val="3C78D8"/>
                </a:solidFill>
              </a:rPr>
              <a:t>Z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x="4356738" y="2294650"/>
            <a:ext cx="4842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>
                <a:solidFill>
                  <a:srgbClr val="6AA84F"/>
                </a:solidFill>
              </a:rPr>
              <a:t>Y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7010375" y="188275"/>
            <a:ext cx="1936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GB" sz="3600"/>
              <a:t>(0, 2, 0)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ord_6a.png"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Shape 177"/>
          <p:cNvCxnSpPr/>
          <p:nvPr/>
        </p:nvCxnSpPr>
        <p:spPr>
          <a:xfrm rot="10800000">
            <a:off x="2554975" y="3254250"/>
            <a:ext cx="1667400" cy="1201200"/>
          </a:xfrm>
          <a:prstGeom prst="straightConnector1">
            <a:avLst/>
          </a:prstGeom>
          <a:noFill/>
          <a:ln cap="flat" cmpd="sng" w="38100">
            <a:solidFill>
              <a:srgbClr val="A61C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78" name="Shape 178"/>
          <p:cNvCxnSpPr/>
          <p:nvPr/>
        </p:nvCxnSpPr>
        <p:spPr>
          <a:xfrm flipH="1" rot="10800000">
            <a:off x="4580975" y="3011950"/>
            <a:ext cx="9000" cy="16497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79" name="Shape 179"/>
          <p:cNvCxnSpPr/>
          <p:nvPr/>
        </p:nvCxnSpPr>
        <p:spPr>
          <a:xfrm flipH="1" rot="10800000">
            <a:off x="4939600" y="3254075"/>
            <a:ext cx="1703100" cy="118800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0" name="Shape 180"/>
          <p:cNvSpPr txBox="1"/>
          <p:nvPr/>
        </p:nvSpPr>
        <p:spPr>
          <a:xfrm>
            <a:off x="2070775" y="2850775"/>
            <a:ext cx="4842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>
                <a:solidFill>
                  <a:srgbClr val="A61C00"/>
                </a:solidFill>
              </a:rPr>
              <a:t>X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6642700" y="2850775"/>
            <a:ext cx="4842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>
                <a:solidFill>
                  <a:srgbClr val="3C78D8"/>
                </a:solidFill>
              </a:rPr>
              <a:t>Z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x="4356738" y="2294650"/>
            <a:ext cx="4842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>
                <a:solidFill>
                  <a:srgbClr val="6AA84F"/>
                </a:solidFill>
              </a:rPr>
              <a:t>Y</a:t>
            </a:r>
          </a:p>
        </p:txBody>
      </p:sp>
      <p:sp>
        <p:nvSpPr>
          <p:cNvPr id="183" name="Shape 183"/>
          <p:cNvSpPr txBox="1"/>
          <p:nvPr/>
        </p:nvSpPr>
        <p:spPr>
          <a:xfrm>
            <a:off x="7010375" y="188275"/>
            <a:ext cx="1936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GB" sz="3600"/>
              <a:t>(1, 2, 2)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ord_5.png"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" name="Shape 189"/>
          <p:cNvCxnSpPr/>
          <p:nvPr/>
        </p:nvCxnSpPr>
        <p:spPr>
          <a:xfrm rot="10800000">
            <a:off x="2554975" y="3254250"/>
            <a:ext cx="1667400" cy="1201200"/>
          </a:xfrm>
          <a:prstGeom prst="straightConnector1">
            <a:avLst/>
          </a:prstGeom>
          <a:noFill/>
          <a:ln cap="flat" cmpd="sng" w="38100">
            <a:solidFill>
              <a:srgbClr val="A61C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90" name="Shape 190"/>
          <p:cNvCxnSpPr/>
          <p:nvPr/>
        </p:nvCxnSpPr>
        <p:spPr>
          <a:xfrm flipH="1" rot="10800000">
            <a:off x="4580975" y="3011950"/>
            <a:ext cx="9000" cy="16497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91" name="Shape 191"/>
          <p:cNvCxnSpPr/>
          <p:nvPr/>
        </p:nvCxnSpPr>
        <p:spPr>
          <a:xfrm flipH="1" rot="10800000">
            <a:off x="4939600" y="3254075"/>
            <a:ext cx="1703100" cy="118800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92" name="Shape 192"/>
          <p:cNvSpPr txBox="1"/>
          <p:nvPr/>
        </p:nvSpPr>
        <p:spPr>
          <a:xfrm>
            <a:off x="2070775" y="2850775"/>
            <a:ext cx="4842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>
                <a:solidFill>
                  <a:srgbClr val="A61C00"/>
                </a:solidFill>
              </a:rPr>
              <a:t>X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6642700" y="2850775"/>
            <a:ext cx="4842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>
                <a:solidFill>
                  <a:srgbClr val="3C78D8"/>
                </a:solidFill>
              </a:rPr>
              <a:t>Z</a:t>
            </a:r>
          </a:p>
        </p:txBody>
      </p:sp>
      <p:sp>
        <p:nvSpPr>
          <p:cNvPr id="194" name="Shape 194"/>
          <p:cNvSpPr txBox="1"/>
          <p:nvPr/>
        </p:nvSpPr>
        <p:spPr>
          <a:xfrm>
            <a:off x="4356738" y="2294650"/>
            <a:ext cx="4842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>
                <a:solidFill>
                  <a:srgbClr val="6AA84F"/>
                </a:solidFill>
              </a:rPr>
              <a:t>Y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7010375" y="188275"/>
            <a:ext cx="1936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GB" sz="3600"/>
              <a:t>(0, 1, 0)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ord_6.png"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" name="Shape 201"/>
          <p:cNvCxnSpPr/>
          <p:nvPr/>
        </p:nvCxnSpPr>
        <p:spPr>
          <a:xfrm rot="10800000">
            <a:off x="2554975" y="3254250"/>
            <a:ext cx="1667400" cy="1201200"/>
          </a:xfrm>
          <a:prstGeom prst="straightConnector1">
            <a:avLst/>
          </a:prstGeom>
          <a:noFill/>
          <a:ln cap="flat" cmpd="sng" w="38100">
            <a:solidFill>
              <a:srgbClr val="A61C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02" name="Shape 202"/>
          <p:cNvCxnSpPr/>
          <p:nvPr/>
        </p:nvCxnSpPr>
        <p:spPr>
          <a:xfrm flipH="1" rot="10800000">
            <a:off x="4580975" y="3011950"/>
            <a:ext cx="9000" cy="16497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03" name="Shape 203"/>
          <p:cNvCxnSpPr/>
          <p:nvPr/>
        </p:nvCxnSpPr>
        <p:spPr>
          <a:xfrm flipH="1" rot="10800000">
            <a:off x="4939600" y="3254075"/>
            <a:ext cx="1703100" cy="118800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04" name="Shape 204"/>
          <p:cNvSpPr txBox="1"/>
          <p:nvPr/>
        </p:nvSpPr>
        <p:spPr>
          <a:xfrm>
            <a:off x="2070775" y="2850775"/>
            <a:ext cx="4842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>
                <a:solidFill>
                  <a:srgbClr val="A61C00"/>
                </a:solidFill>
              </a:rPr>
              <a:t>X</a:t>
            </a:r>
          </a:p>
        </p:txBody>
      </p:sp>
      <p:sp>
        <p:nvSpPr>
          <p:cNvPr id="205" name="Shape 205"/>
          <p:cNvSpPr txBox="1"/>
          <p:nvPr/>
        </p:nvSpPr>
        <p:spPr>
          <a:xfrm>
            <a:off x="6642700" y="2850775"/>
            <a:ext cx="4842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>
                <a:solidFill>
                  <a:srgbClr val="3C78D8"/>
                </a:solidFill>
              </a:rPr>
              <a:t>Z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4356738" y="2294650"/>
            <a:ext cx="4842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>
                <a:solidFill>
                  <a:srgbClr val="6AA84F"/>
                </a:solidFill>
              </a:rPr>
              <a:t>Y</a:t>
            </a:r>
          </a:p>
        </p:txBody>
      </p:sp>
      <p:sp>
        <p:nvSpPr>
          <p:cNvPr id="207" name="Shape 207"/>
          <p:cNvSpPr txBox="1"/>
          <p:nvPr/>
        </p:nvSpPr>
        <p:spPr>
          <a:xfrm>
            <a:off x="7010375" y="188275"/>
            <a:ext cx="1936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GB" sz="3600"/>
              <a:t>(0, 2, 0)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Midas Touch</a:t>
            </a:r>
          </a:p>
        </p:txBody>
      </p:sp>
      <p:pic>
        <p:nvPicPr>
          <p:cNvPr descr="slides_4a.png"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738" y="1504925"/>
            <a:ext cx="6212513" cy="21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Midas Touch</a:t>
            </a:r>
          </a:p>
        </p:txBody>
      </p:sp>
      <p:pic>
        <p:nvPicPr>
          <p:cNvPr descr="slides_4b.png"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738" y="1504924"/>
            <a:ext cx="6212516" cy="21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Midas Touch</a:t>
            </a:r>
          </a:p>
        </p:txBody>
      </p:sp>
      <p:pic>
        <p:nvPicPr>
          <p:cNvPr descr="slides_4c.png"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738" y="1504924"/>
            <a:ext cx="6212516" cy="21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ctrTitle"/>
          </p:nvPr>
        </p:nvSpPr>
        <p:spPr>
          <a:xfrm>
            <a:off x="200750" y="1884600"/>
            <a:ext cx="7772400" cy="1374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Hello, World!</a:t>
            </a:r>
          </a:p>
          <a:p>
            <a:pPr lvl="0" algn="l">
              <a:spcBef>
                <a:spcPts val="0"/>
              </a:spcBef>
              <a:buNone/>
            </a:pPr>
            <a:r>
              <a:rPr b="0" lang="en-GB" sz="3000">
                <a:latin typeface="Quicksand"/>
                <a:ea typeface="Quicksand"/>
                <a:cs typeface="Quicksand"/>
                <a:sym typeface="Quicksand"/>
              </a:rPr>
              <a:t>In the Minecraft chat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ctrTitle"/>
          </p:nvPr>
        </p:nvSpPr>
        <p:spPr>
          <a:xfrm>
            <a:off x="209725" y="1727400"/>
            <a:ext cx="7772400" cy="1688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Midas Touch V2</a:t>
            </a:r>
          </a:p>
          <a:p>
            <a:pPr lvl="0" rtl="0" algn="l">
              <a:spcBef>
                <a:spcPts val="0"/>
              </a:spcBef>
              <a:buNone/>
            </a:pPr>
            <a:r>
              <a:rPr b="0" lang="en-GB" sz="3600">
                <a:latin typeface="Quicksand"/>
                <a:ea typeface="Quicksand"/>
                <a:cs typeface="Quicksand"/>
                <a:sym typeface="Quicksand"/>
              </a:rPr>
              <a:t>Keep changing blocks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Midas Touch</a:t>
            </a:r>
          </a:p>
        </p:txBody>
      </p:sp>
      <p:pic>
        <p:nvPicPr>
          <p:cNvPr descr="slides_5.png"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750" y="1278600"/>
            <a:ext cx="6212500" cy="2586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ctrTitle"/>
          </p:nvPr>
        </p:nvSpPr>
        <p:spPr>
          <a:xfrm>
            <a:off x="209725" y="1727400"/>
            <a:ext cx="7772400" cy="1688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Midas Touch V3</a:t>
            </a:r>
          </a:p>
          <a:p>
            <a:pPr lvl="0" rtl="0" algn="l">
              <a:spcBef>
                <a:spcPts val="0"/>
              </a:spcBef>
              <a:buNone/>
            </a:pPr>
            <a:r>
              <a:rPr b="0" lang="en-GB" sz="3600">
                <a:latin typeface="Quicksand"/>
                <a:ea typeface="Quicksand"/>
                <a:cs typeface="Quicksand"/>
                <a:sym typeface="Quicksand"/>
              </a:rPr>
              <a:t>Don’t change air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ord_7.png"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ord_7.png"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Midas Touch</a:t>
            </a:r>
          </a:p>
        </p:txBody>
      </p:sp>
      <p:pic>
        <p:nvPicPr>
          <p:cNvPr descr="slides_6a.png"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725" y="1063376"/>
            <a:ext cx="7312538" cy="402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Midas Touch</a:t>
            </a:r>
          </a:p>
        </p:txBody>
      </p:sp>
      <p:pic>
        <p:nvPicPr>
          <p:cNvPr descr="slides_6b.png"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725" y="1063376"/>
            <a:ext cx="7312538" cy="402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ctrTitle"/>
          </p:nvPr>
        </p:nvSpPr>
        <p:spPr>
          <a:xfrm>
            <a:off x="209725" y="1727400"/>
            <a:ext cx="8934300" cy="1688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The sword of exploding TNT</a:t>
            </a:r>
          </a:p>
          <a:p>
            <a:pPr lvl="0" rtl="0" algn="l">
              <a:spcBef>
                <a:spcPts val="0"/>
              </a:spcBef>
              <a:buNone/>
            </a:pPr>
            <a:r>
              <a:rPr b="0" lang="en-GB" sz="3600">
                <a:latin typeface="Quicksand"/>
                <a:ea typeface="Quicksand"/>
                <a:cs typeface="Quicksand"/>
                <a:sym typeface="Quicksand"/>
              </a:rPr>
              <a:t>=O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Make a new copy of the template</a:t>
            </a:r>
          </a:p>
        </p:txBody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457200" y="1126850"/>
            <a:ext cx="8229600" cy="375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Open File Browser</a:t>
            </a:r>
            <a:br>
              <a:rPr lang="en-GB">
                <a:latin typeface="Roboto"/>
                <a:ea typeface="Roboto"/>
                <a:cs typeface="Roboto"/>
                <a:sym typeface="Roboto"/>
              </a:rPr>
            </a:br>
          </a:p>
          <a:p>
            <a: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Go to Minecraft-Scripts Folder</a:t>
            </a:r>
          </a:p>
          <a:p>
            <a: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Copy template.py</a:t>
            </a:r>
          </a:p>
          <a:p>
            <a: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5000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Paste in my-scripts and rename</a:t>
            </a:r>
            <a:br>
              <a:rPr lang="en-GB">
                <a:latin typeface="Roboto"/>
                <a:ea typeface="Roboto"/>
                <a:cs typeface="Roboto"/>
                <a:sym typeface="Roboto"/>
              </a:rPr>
            </a:br>
            <a:r>
              <a:rPr lang="en-GB" sz="2400">
                <a:latin typeface="Roboto"/>
                <a:ea typeface="Roboto"/>
                <a:cs typeface="Roboto"/>
                <a:sym typeface="Roboto"/>
              </a:rPr>
              <a:t>(e.g. 2_tnt_sword.py)</a:t>
            </a:r>
            <a:br>
              <a:rPr lang="en-GB" sz="2400">
                <a:latin typeface="Roboto"/>
                <a:ea typeface="Roboto"/>
                <a:cs typeface="Roboto"/>
                <a:sym typeface="Roboto"/>
              </a:rPr>
            </a:br>
          </a:p>
          <a:p>
            <a:pPr indent="-419100" lvl="0" marL="457200" rtl="0">
              <a:lnSpc>
                <a:spcPct val="100000"/>
              </a:lnSpc>
              <a:spcBef>
                <a:spcPts val="0"/>
              </a:spcBef>
              <a:buSzPct val="125000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Open the file in IDLE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TNT Sword</a:t>
            </a:r>
          </a:p>
        </p:txBody>
      </p:sp>
      <p:pic>
        <p:nvPicPr>
          <p:cNvPr descr="slides_7.png"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813" y="1063375"/>
            <a:ext cx="8340365" cy="40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Getting Started</a:t>
            </a:r>
          </a:p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457200" y="1198575"/>
            <a:ext cx="8229600" cy="3005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Open IDLE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File &gt; Open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</a:pPr>
            <a:r>
              <a:rPr lang="en-GB" sz="2400">
                <a:latin typeface="Roboto"/>
                <a:ea typeface="Roboto"/>
                <a:cs typeface="Roboto"/>
                <a:sym typeface="Roboto"/>
              </a:rPr>
              <a:t>Minecraft-Scripts  -&gt;  my-scripts  -&gt;  helloworld.py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400">
                <a:latin typeface="Quicksand"/>
                <a:ea typeface="Quicksand"/>
                <a:cs typeface="Quicksand"/>
                <a:sym typeface="Quicksand"/>
              </a:rPr>
              <a:t>Challenge: Make a bigger explosion</a:t>
            </a:r>
          </a:p>
        </p:txBody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457200" y="1126850"/>
            <a:ext cx="8229600" cy="375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 Try and create more than one block of TNT per hit</a:t>
            </a:r>
          </a:p>
        </p:txBody>
      </p:sp>
      <p:pic>
        <p:nvPicPr>
          <p:cNvPr descr="coord_9a.png" id="287" name="Shape 287"/>
          <p:cNvPicPr preferRelativeResize="0"/>
          <p:nvPr/>
        </p:nvPicPr>
        <p:blipFill rotWithShape="1">
          <a:blip r:embed="rId3">
            <a:alphaModFix/>
          </a:blip>
          <a:srcRect b="37252" l="40391" r="40098" t="23184"/>
          <a:stretch/>
        </p:blipFill>
        <p:spPr>
          <a:xfrm>
            <a:off x="1299875" y="2572875"/>
            <a:ext cx="1783974" cy="2035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ord_9b.png" id="288" name="Shape 288"/>
          <p:cNvPicPr preferRelativeResize="0"/>
          <p:nvPr/>
        </p:nvPicPr>
        <p:blipFill rotWithShape="1">
          <a:blip r:embed="rId4">
            <a:alphaModFix/>
          </a:blip>
          <a:srcRect b="21569" l="31176" r="30784" t="7149"/>
          <a:stretch/>
        </p:blipFill>
        <p:spPr>
          <a:xfrm>
            <a:off x="4814075" y="2079813"/>
            <a:ext cx="2866000" cy="3021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 txBox="1"/>
          <p:nvPr/>
        </p:nvSpPr>
        <p:spPr>
          <a:xfrm>
            <a:off x="35875" y="4715450"/>
            <a:ext cx="53430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Hint: </a:t>
            </a:r>
            <a:r>
              <a:rPr i="1" lang="en-GB"/>
              <a:t>mc.setBlock(hit.pos.x</a:t>
            </a:r>
            <a:r>
              <a:rPr b="1" lang="en-GB"/>
              <a:t>+1</a:t>
            </a:r>
            <a:r>
              <a:rPr i="1" lang="en-GB"/>
              <a:t>, hit.pos.y, hit.pos.z, 46, [1]) 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-title.png" id="294" name="Shape 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089" y="1500475"/>
            <a:ext cx="7203824" cy="214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v.jpg"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175" y="381475"/>
            <a:ext cx="7787651" cy="438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ord_10a.png" id="304" name="Shape 304"/>
          <p:cNvPicPr preferRelativeResize="0"/>
          <p:nvPr/>
        </p:nvPicPr>
        <p:blipFill rotWithShape="1">
          <a:blip r:embed="rId3">
            <a:alphaModFix/>
          </a:blip>
          <a:srcRect b="14601" l="23429" r="23333" t="3134"/>
          <a:stretch/>
        </p:blipFill>
        <p:spPr>
          <a:xfrm>
            <a:off x="44850" y="584663"/>
            <a:ext cx="4572000" cy="3974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ord_10b.png" id="305" name="Shape 305"/>
          <p:cNvPicPr preferRelativeResize="0"/>
          <p:nvPr/>
        </p:nvPicPr>
        <p:blipFill rotWithShape="1">
          <a:blip r:embed="rId4">
            <a:alphaModFix/>
          </a:blip>
          <a:srcRect b="12331" l="23528" r="23432" t="1912"/>
          <a:stretch/>
        </p:blipFill>
        <p:spPr>
          <a:xfrm>
            <a:off x="4616850" y="533582"/>
            <a:ext cx="4482301" cy="4076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The Rules</a:t>
            </a:r>
          </a:p>
        </p:txBody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457200" y="1126850"/>
            <a:ext cx="8229600" cy="375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The Lava Crossing script and tunneling script must be separate files</a:t>
            </a:r>
          </a:p>
          <a:p>
            <a:pPr indent="-3810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40000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stop the first script before starting the second</a:t>
            </a:r>
            <a:br>
              <a:rPr lang="en-GB">
                <a:latin typeface="Roboto"/>
                <a:ea typeface="Roboto"/>
                <a:cs typeface="Roboto"/>
                <a:sym typeface="Roboto"/>
              </a:rPr>
            </a:br>
          </a:p>
          <a:p>
            <a: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00000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If you fall in the lava you must restart from the start point</a:t>
            </a:r>
            <a:br>
              <a:rPr lang="en-GB">
                <a:latin typeface="Roboto"/>
                <a:ea typeface="Roboto"/>
                <a:cs typeface="Roboto"/>
                <a:sym typeface="Roboto"/>
              </a:rPr>
            </a:br>
          </a:p>
          <a:p>
            <a:pPr indent="-419100" lvl="0" marL="457200" rtl="0">
              <a:lnSpc>
                <a:spcPct val="100000"/>
              </a:lnSpc>
              <a:spcBef>
                <a:spcPts val="0"/>
              </a:spcBef>
              <a:buSzPct val="100000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You must stay within the insides of the castle when tunneling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Prizes</a:t>
            </a:r>
          </a:p>
        </p:txBody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457200" y="1126850"/>
            <a:ext cx="8229600" cy="375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Prizes for the first 3 people to make it to the top of the castle</a:t>
            </a:r>
            <a:br>
              <a:rPr lang="en-GB">
                <a:latin typeface="Roboto"/>
                <a:ea typeface="Roboto"/>
                <a:cs typeface="Roboto"/>
                <a:sym typeface="Roboto"/>
              </a:rPr>
            </a:br>
          </a:p>
          <a:p>
            <a:pPr indent="-419100" lvl="0" marL="457200" rtl="0">
              <a:lnSpc>
                <a:spcPct val="100000"/>
              </a:lnSpc>
              <a:spcBef>
                <a:spcPts val="0"/>
              </a:spcBef>
              <a:buSzPct val="166666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First Prize: A Raspberry Pi 2 </a:t>
            </a: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Model B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Hints</a:t>
            </a:r>
          </a:p>
        </p:txBody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457200" y="1126850"/>
            <a:ext cx="8229600" cy="375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The midas touch script will work for the lava moat, but try expanding the area it affects to prevent you falling in.</a:t>
            </a:r>
            <a:br>
              <a:rPr lang="en-GB">
                <a:latin typeface="Roboto"/>
                <a:ea typeface="Roboto"/>
                <a:cs typeface="Roboto"/>
                <a:sym typeface="Roboto"/>
              </a:rPr>
            </a:br>
          </a:p>
          <a:p>
            <a:pPr indent="-419100" lvl="0" marL="457200" rtl="0">
              <a:lnSpc>
                <a:spcPct val="100000"/>
              </a:lnSpc>
              <a:spcBef>
                <a:spcPts val="0"/>
              </a:spcBef>
              <a:buSzPct val="100000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Be careful how you tunnel, digging in front of you will make it difficult to climb upwards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Don’t Panic</a:t>
            </a:r>
          </a:p>
        </p:txBody>
      </p:sp>
      <p:pic>
        <p:nvPicPr>
          <p:cNvPr descr="slides_1.png" id="56" name="Shape 56"/>
          <p:cNvPicPr preferRelativeResize="0"/>
          <p:nvPr/>
        </p:nvPicPr>
        <p:blipFill rotWithShape="1">
          <a:blip r:embed="rId3">
            <a:alphaModFix/>
          </a:blip>
          <a:srcRect b="5358" l="0" r="0" t="13944"/>
          <a:stretch/>
        </p:blipFill>
        <p:spPr>
          <a:xfrm>
            <a:off x="728950" y="1009600"/>
            <a:ext cx="7686100" cy="404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Hello, World!</a:t>
            </a:r>
          </a:p>
        </p:txBody>
      </p:sp>
      <p:pic>
        <p:nvPicPr>
          <p:cNvPr descr="slides_2.png" id="62" name="Shape 62"/>
          <p:cNvPicPr preferRelativeResize="0"/>
          <p:nvPr/>
        </p:nvPicPr>
        <p:blipFill rotWithShape="1">
          <a:blip r:embed="rId3">
            <a:alphaModFix/>
          </a:blip>
          <a:srcRect b="4314" l="0" r="0" t="12545"/>
          <a:stretch/>
        </p:blipFill>
        <p:spPr>
          <a:xfrm>
            <a:off x="948538" y="1063375"/>
            <a:ext cx="7246925" cy="404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457200" y="170103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Running “Hello, World!”</a:t>
            </a:r>
          </a:p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457200" y="1189800"/>
            <a:ext cx="8229600" cy="2763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4191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Make sure Minecraft is running (in-world)</a:t>
            </a:r>
          </a:p>
          <a:p>
            <a:pPr indent="-4191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66666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Save your file 		</a:t>
            </a: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(File -&gt; Save)</a:t>
            </a:r>
          </a:p>
          <a:p>
            <a:pPr indent="-419100" lvl="0" marL="457200" rtl="0">
              <a:lnSpc>
                <a:spcPct val="200000"/>
              </a:lnSpc>
              <a:spcBef>
                <a:spcPts val="0"/>
              </a:spcBef>
              <a:buSzPct val="100000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Run the Program 	</a:t>
            </a: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(Run-&gt;Run Module OR Press F5)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ctrTitle"/>
          </p:nvPr>
        </p:nvSpPr>
        <p:spPr>
          <a:xfrm>
            <a:off x="209725" y="1727400"/>
            <a:ext cx="7772400" cy="1688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Midas Touch</a:t>
            </a:r>
          </a:p>
          <a:p>
            <a:pPr lvl="0" rtl="0" algn="l">
              <a:spcBef>
                <a:spcPts val="0"/>
              </a:spcBef>
              <a:buNone/>
            </a:pPr>
            <a:r>
              <a:rPr b="0" lang="en-GB" sz="3600">
                <a:latin typeface="Quicksand"/>
                <a:ea typeface="Quicksand"/>
                <a:cs typeface="Quicksand"/>
                <a:sym typeface="Quicksand"/>
              </a:rPr>
              <a:t>Changing a block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Midas Touch</a:t>
            </a:r>
          </a:p>
        </p:txBody>
      </p:sp>
      <p:pic>
        <p:nvPicPr>
          <p:cNvPr descr="Midas_gold2.jpg"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4151" y="1063375"/>
            <a:ext cx="2656301" cy="394885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>
            <p:ph idx="1" type="body"/>
          </p:nvPr>
        </p:nvSpPr>
        <p:spPr>
          <a:xfrm>
            <a:off x="197625" y="1322100"/>
            <a:ext cx="5955300" cy="3431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In Greek mythology, King Midas turned everything he touched into gold </a:t>
            </a:r>
            <a:br>
              <a:rPr lang="en-GB">
                <a:latin typeface="Roboto"/>
                <a:ea typeface="Roboto"/>
                <a:cs typeface="Roboto"/>
                <a:sym typeface="Roboto"/>
              </a:rPr>
            </a:br>
          </a:p>
          <a:p>
            <a:pPr indent="-419100" lvl="0" marL="457200" rtl="0">
              <a:lnSpc>
                <a:spcPct val="100000"/>
              </a:lnSpc>
              <a:spcBef>
                <a:spcPts val="0"/>
              </a:spcBef>
              <a:buSzPct val="100000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Let’s do the same thing in Minecraft</a:t>
            </a:r>
          </a:p>
        </p:txBody>
      </p:sp>
      <p:pic>
        <p:nvPicPr>
          <p:cNvPr descr="Midas1.jpg" id="81" name="Shape 81"/>
          <p:cNvPicPr preferRelativeResize="0"/>
          <p:nvPr/>
        </p:nvPicPr>
        <p:blipFill rotWithShape="1">
          <a:blip r:embed="rId4">
            <a:alphaModFix/>
          </a:blip>
          <a:srcRect b="0" l="0" r="0" t="4807"/>
          <a:stretch/>
        </p:blipFill>
        <p:spPr>
          <a:xfrm>
            <a:off x="5124250" y="2554619"/>
            <a:ext cx="3491700" cy="24936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Midas2.jpg" id="82" name="Shape 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2300" y="205975"/>
            <a:ext cx="3491700" cy="2618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